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75" r:id="rId5"/>
    <p:sldId id="276" r:id="rId6"/>
    <p:sldId id="277" r:id="rId7"/>
    <p:sldId id="266" r:id="rId8"/>
    <p:sldId id="267" r:id="rId9"/>
    <p:sldId id="278" r:id="rId10"/>
    <p:sldId id="271" r:id="rId11"/>
    <p:sldId id="265" r:id="rId12"/>
    <p:sldId id="279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g" initials="KT" lastIdx="3" clrIdx="0">
    <p:extLst>
      <p:ext uri="{19B8F6BF-5375-455C-9EA6-DF929625EA0E}">
        <p15:presenceInfo xmlns:p15="http://schemas.microsoft.com/office/powerpoint/2012/main" userId="Kung" providerId="None"/>
      </p:ext>
    </p:extLst>
  </p:cmAuthor>
  <p:cmAuthor id="2" name="Matthew Avery" initials="MA" lastIdx="7" clrIdx="1">
    <p:extLst>
      <p:ext uri="{19B8F6BF-5375-455C-9EA6-DF929625EA0E}">
        <p15:presenceInfo xmlns:p15="http://schemas.microsoft.com/office/powerpoint/2012/main" userId="S::MAvery@fhi360.org::79926e1f-9a28-4abd-94ed-d582eec806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067"/>
    <a:srgbClr val="D81C4A"/>
    <a:srgbClr val="DDB043"/>
    <a:srgbClr val="F8CD89"/>
    <a:srgbClr val="F3B22A"/>
    <a:srgbClr val="03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445AF-7EEA-40C5-BC7C-3DE169447B7E}" v="9" dt="2019-07-15T14:01:37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81455" autoAdjust="0"/>
  </p:normalViewPr>
  <p:slideViewPr>
    <p:cSldViewPr snapToGrid="0">
      <p:cViewPr varScale="1">
        <p:scale>
          <a:sx n="60" d="100"/>
          <a:sy n="60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Avery" userId="79926e1f-9a28-4abd-94ed-d582eec806a9" providerId="ADAL" clId="{556445AF-7EEA-40C5-BC7C-3DE169447B7E}"/>
    <pc:docChg chg="custSel modSld">
      <pc:chgData name="Matthew Avery" userId="79926e1f-9a28-4abd-94ed-d582eec806a9" providerId="ADAL" clId="{556445AF-7EEA-40C5-BC7C-3DE169447B7E}" dt="2019-07-15T14:01:37.772" v="165" actId="207"/>
      <pc:docMkLst>
        <pc:docMk/>
      </pc:docMkLst>
      <pc:sldChg chg="modSp">
        <pc:chgData name="Matthew Avery" userId="79926e1f-9a28-4abd-94ed-d582eec806a9" providerId="ADAL" clId="{556445AF-7EEA-40C5-BC7C-3DE169447B7E}" dt="2019-07-15T14:01:37.772" v="165" actId="207"/>
        <pc:sldMkLst>
          <pc:docMk/>
          <pc:sldMk cId="3006342718" sldId="265"/>
        </pc:sldMkLst>
        <pc:spChg chg="mod">
          <ac:chgData name="Matthew Avery" userId="79926e1f-9a28-4abd-94ed-d582eec806a9" providerId="ADAL" clId="{556445AF-7EEA-40C5-BC7C-3DE169447B7E}" dt="2019-07-15T14:01:37.772" v="165" actId="207"/>
          <ac:spMkLst>
            <pc:docMk/>
            <pc:sldMk cId="3006342718" sldId="265"/>
            <ac:spMk id="3" creationId="{00000000-0000-0000-0000-000000000000}"/>
          </ac:spMkLst>
        </pc:spChg>
      </pc:sldChg>
      <pc:sldChg chg="modSp addCm modCm">
        <pc:chgData name="Matthew Avery" userId="79926e1f-9a28-4abd-94ed-d582eec806a9" providerId="ADAL" clId="{556445AF-7EEA-40C5-BC7C-3DE169447B7E}" dt="2019-07-15T12:21:22.897" v="64"/>
        <pc:sldMkLst>
          <pc:docMk/>
          <pc:sldMk cId="672430721" sldId="267"/>
        </pc:sldMkLst>
        <pc:spChg chg="mod">
          <ac:chgData name="Matthew Avery" userId="79926e1f-9a28-4abd-94ed-d582eec806a9" providerId="ADAL" clId="{556445AF-7EEA-40C5-BC7C-3DE169447B7E}" dt="2019-07-15T12:19:54.943" v="62" actId="20577"/>
          <ac:spMkLst>
            <pc:docMk/>
            <pc:sldMk cId="672430721" sldId="267"/>
            <ac:spMk id="2" creationId="{00000000-0000-0000-0000-000000000000}"/>
          </ac:spMkLst>
        </pc:spChg>
      </pc:sldChg>
      <pc:sldChg chg="modSp addCm modCm">
        <pc:chgData name="Matthew Avery" userId="79926e1f-9a28-4abd-94ed-d582eec806a9" providerId="ADAL" clId="{556445AF-7EEA-40C5-BC7C-3DE169447B7E}" dt="2019-07-15T12:22:38.249" v="77"/>
        <pc:sldMkLst>
          <pc:docMk/>
          <pc:sldMk cId="1657931201" sldId="278"/>
        </pc:sldMkLst>
        <pc:spChg chg="mod">
          <ac:chgData name="Matthew Avery" userId="79926e1f-9a28-4abd-94ed-d582eec806a9" providerId="ADAL" clId="{556445AF-7EEA-40C5-BC7C-3DE169447B7E}" dt="2019-07-15T12:21:40.856" v="75" actId="20577"/>
          <ac:spMkLst>
            <pc:docMk/>
            <pc:sldMk cId="1657931201" sldId="27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74B31-6848-4619-8D3E-F7F5FEAC4F7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37E-308C-4F34-A6A1-F4DEB21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1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Registered as medical technologist (MT) clinic by provincial health office </a:t>
            </a:r>
          </a:p>
          <a:p>
            <a:r>
              <a:rPr lang="en-US" dirty="0"/>
              <a:t>Accredited on laboratory accreditation by MT association of Thailand </a:t>
            </a:r>
          </a:p>
          <a:p>
            <a:r>
              <a:rPr lang="en-US" dirty="0"/>
              <a:t>Partnering with local hospital as a referral site for MT clinic through official document</a:t>
            </a:r>
          </a:p>
          <a:p>
            <a:r>
              <a:rPr lang="en-US" dirty="0"/>
              <a:t>Assessed laboratory on quality, capacity, and management aspects by NHSO </a:t>
            </a:r>
          </a:p>
          <a:p>
            <a:r>
              <a:rPr lang="en-US" dirty="0"/>
              <a:t>Signed a contract with central NHSO as a node for HIV testing services to received direct funding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4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kages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108" y="1122363"/>
            <a:ext cx="6197049" cy="3071950"/>
          </a:xfrm>
        </p:spPr>
        <p:txBody>
          <a:bodyPr anchor="b">
            <a:normAutofit/>
          </a:bodyPr>
          <a:lstStyle>
            <a:lvl1pPr algn="l">
              <a:defRPr sz="4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107" y="4765813"/>
            <a:ext cx="6197049" cy="491986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297778"/>
            <a:ext cx="1699466" cy="517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34" y="272387"/>
            <a:ext cx="874578" cy="552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19" y="336538"/>
            <a:ext cx="1274351" cy="484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29" y="351800"/>
            <a:ext cx="819873" cy="348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99" y="316403"/>
            <a:ext cx="1977223" cy="395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77" y="186730"/>
            <a:ext cx="677113" cy="678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17983" r="13537" b="17485"/>
          <a:stretch/>
        </p:blipFill>
        <p:spPr>
          <a:xfrm>
            <a:off x="6686697" y="253336"/>
            <a:ext cx="1255895" cy="5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P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15539" y="6244046"/>
            <a:ext cx="3476461" cy="61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95" y="365127"/>
            <a:ext cx="10260004" cy="810531"/>
          </a:xfrm>
        </p:spPr>
        <p:txBody>
          <a:bodyPr anchor="b" anchorCtr="0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93795" y="1884459"/>
            <a:ext cx="10260005" cy="4292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514350" indent="-171450">
              <a:buClr>
                <a:schemeClr val="accent4"/>
              </a:buClr>
              <a:buSzPct val="99000"/>
              <a:buFont typeface="Wingdings" panose="05000000000000000000" pitchFamily="2" charset="2"/>
              <a:buChar char="§"/>
              <a:defRPr/>
            </a:lvl2pPr>
            <a:lvl3pPr marL="857250" indent="-17145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D722F3-0A22-41D4-9041-99C18DDAF0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452" y="6568559"/>
            <a:ext cx="1102249" cy="251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7D2F80-4F00-4204-B801-2A7386DD21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193" y="6571168"/>
            <a:ext cx="520495" cy="246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A46356-4B9B-4143-B681-8616636A8B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564465"/>
            <a:ext cx="382113" cy="2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vention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070" y="2122003"/>
            <a:ext cx="5976730" cy="1759227"/>
          </a:xfrm>
        </p:spPr>
        <p:txBody>
          <a:bodyPr anchor="b">
            <a:no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070" y="4189342"/>
            <a:ext cx="5976730" cy="10684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EE666-F6CB-4E9A-BFD7-92F438390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68" y="256159"/>
            <a:ext cx="1013063" cy="1008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58291"/>
            <a:ext cx="3027535" cy="6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age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884459"/>
            <a:ext cx="10515600" cy="4292504"/>
          </a:xfrm>
          <a:noFill/>
        </p:spPr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610600" y="6296171"/>
            <a:ext cx="3581400" cy="55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162800" y="6500078"/>
            <a:ext cx="4917730" cy="35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16" y="6474962"/>
            <a:ext cx="278542" cy="2791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17983" r="13537" b="17485"/>
          <a:stretch/>
        </p:blipFill>
        <p:spPr>
          <a:xfrm>
            <a:off x="9880030" y="6496544"/>
            <a:ext cx="489932" cy="226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114" y="6522414"/>
            <a:ext cx="823406" cy="250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592" y="6499332"/>
            <a:ext cx="403212" cy="254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115" y="6507967"/>
            <a:ext cx="410775" cy="183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876" y="6507967"/>
            <a:ext cx="630468" cy="2652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34" y="6507967"/>
            <a:ext cx="985009" cy="1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log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nkages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 logo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459"/>
            <a:ext cx="10515600" cy="429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6BCE-5FD6-48C7-9096-56205E24449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2" r:id="rId4"/>
    <p:sldLayoutId id="2147483651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100" y="1777999"/>
            <a:ext cx="6631057" cy="2416313"/>
          </a:xfrm>
        </p:spPr>
        <p:txBody>
          <a:bodyPr>
            <a:normAutofit/>
          </a:bodyPr>
          <a:lstStyle/>
          <a:p>
            <a:r>
              <a:rPr lang="en-US" sz="4000" dirty="0"/>
              <a:t>A pathway to policy commitment for sustainability of a key population-led health services model in Thailand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685" y="4282633"/>
            <a:ext cx="7141578" cy="9751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Preecha</a:t>
            </a:r>
            <a:r>
              <a:rPr lang="en-US" dirty="0" smtClean="0"/>
              <a:t> </a:t>
            </a:r>
            <a:r>
              <a:rPr lang="en-US" dirty="0" err="1" smtClean="0"/>
              <a:t>Prempree</a:t>
            </a:r>
            <a:endParaRPr lang="en-US" dirty="0"/>
          </a:p>
          <a:p>
            <a:r>
              <a:rPr lang="en-US" dirty="0" smtClean="0"/>
              <a:t>Deputy Director-General</a:t>
            </a:r>
            <a:r>
              <a:rPr lang="en-US" dirty="0"/>
              <a:t>, Department of Disease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Ministry of Public Health, Thailand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practices: Thailand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1295400"/>
            <a:ext cx="441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Public sector expenditures for KP HIV prevention have increased significantly since 2016</a:t>
            </a:r>
          </a:p>
          <a:p>
            <a:r>
              <a:rPr lang="en-US" sz="1800" dirty="0"/>
              <a:t>Improved systems and legal frameworks for enhancing contributions of KP community-based organizations</a:t>
            </a:r>
          </a:p>
          <a:p>
            <a:r>
              <a:rPr lang="en-US" sz="1800" dirty="0"/>
              <a:t>Accreditation and reimbursement processes and standards for CBOs and private clinics</a:t>
            </a:r>
          </a:p>
          <a:p>
            <a:r>
              <a:rPr lang="en-US" sz="1800" dirty="0"/>
              <a:t>Management of CBO contracts through provincial sub-grants</a:t>
            </a:r>
          </a:p>
          <a:p>
            <a:r>
              <a:rPr lang="en-US" sz="1800" dirty="0"/>
              <a:t>Inclusion of </a:t>
            </a:r>
            <a:r>
              <a:rPr lang="en-US" sz="1800" dirty="0" err="1"/>
              <a:t>PrEP</a:t>
            </a:r>
            <a:r>
              <a:rPr lang="en-US" sz="1800" dirty="0"/>
              <a:t> in Universal Coverage </a:t>
            </a:r>
          </a:p>
          <a:p>
            <a:pPr marL="0" indent="0">
              <a:buNone/>
            </a:pPr>
            <a:r>
              <a:rPr lang="en-US" sz="1800" b="1" dirty="0"/>
              <a:t>Challenges</a:t>
            </a:r>
            <a:r>
              <a:rPr lang="en-US" sz="1800" dirty="0"/>
              <a:t>:  determining appropriate and acceptable costs for services for sustainability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32950" y="6388100"/>
            <a:ext cx="2540000" cy="457200"/>
          </a:xfrm>
        </p:spPr>
        <p:txBody>
          <a:bodyPr/>
          <a:lstStyle/>
          <a:p>
            <a:fld id="{412B684C-0B15-45F4-AA9D-6AE5E22888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8405C-38B0-46BA-9B91-0A347FBF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133600"/>
            <a:ext cx="7162800" cy="41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5466" y="1524000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NHSO funding trends from 2018 to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97180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313%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4072" y="373380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156%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13360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305%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5278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152%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434340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-3%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9523" y="452360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152%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5123" y="480633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75%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5694" y="47244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-26%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4343399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-28%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1247" y="473216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18895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Concerted efforts among key policy stakeholders, academia, and CBOs, together with strong leadership by the </a:t>
            </a:r>
            <a:r>
              <a:rPr lang="en-US" dirty="0" err="1"/>
              <a:t>MoPH</a:t>
            </a:r>
            <a:r>
              <a:rPr lang="en-US" dirty="0"/>
              <a:t>, helped advance regulatory reform to legalize provision of HIV services by KP lay providers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facilitated piloting of transition from international aid to domestic funding for sustainability of the KPLHS model.</a:t>
            </a:r>
          </a:p>
          <a:p>
            <a:r>
              <a:rPr lang="en-US" dirty="0"/>
              <a:t>Strong leadership of key </a:t>
            </a:r>
            <a:r>
              <a:rPr lang="en-US" dirty="0" err="1"/>
              <a:t>MoPH</a:t>
            </a:r>
            <a:r>
              <a:rPr lang="en-US" dirty="0"/>
              <a:t> policy makers to integrate the KPLHS model into the national health system was a game changer for the HIV/AIDs program in Thailand.</a:t>
            </a:r>
          </a:p>
        </p:txBody>
      </p:sp>
    </p:spTree>
    <p:extLst>
      <p:ext uri="{BB962C8B-B14F-4D97-AF65-F5344CB8AC3E}">
        <p14:creationId xmlns:p14="http://schemas.microsoft.com/office/powerpoint/2010/main" val="30063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80" y="3590739"/>
            <a:ext cx="902531" cy="819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23" y="2371243"/>
            <a:ext cx="2596297" cy="791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89" y="2371243"/>
            <a:ext cx="1335166" cy="843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4" y="2434407"/>
            <a:ext cx="2053213" cy="78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03" y="3724669"/>
            <a:ext cx="1296854" cy="551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77" y="3553327"/>
            <a:ext cx="891908" cy="89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17983" r="13537" b="17485"/>
          <a:stretch/>
        </p:blipFill>
        <p:spPr>
          <a:xfrm>
            <a:off x="5635160" y="3632464"/>
            <a:ext cx="1589202" cy="7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0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Thailand Ministry of Public Health (</a:t>
            </a:r>
            <a:r>
              <a:rPr lang="en-US" dirty="0" err="1"/>
              <a:t>MoPH</a:t>
            </a:r>
            <a:r>
              <a:rPr lang="en-US" dirty="0"/>
              <a:t>) urged the country to utilize efficient and innovation approaches to end AIDS by 2030.</a:t>
            </a:r>
          </a:p>
          <a:p>
            <a:pPr lvl="0"/>
            <a:r>
              <a:rPr lang="en-US" dirty="0">
                <a:solidFill>
                  <a:srgbClr val="4A515B"/>
                </a:solidFill>
              </a:rPr>
              <a:t>The key population-led health services (KPLHS) model has been proven to be efficient, safe, and feasible in; </a:t>
            </a:r>
          </a:p>
          <a:p>
            <a:pPr lvl="1"/>
            <a:r>
              <a:rPr lang="en-US" dirty="0">
                <a:solidFill>
                  <a:srgbClr val="4A515B"/>
                </a:solidFill>
              </a:rPr>
              <a:t>Enhancing uptake of and retention in HIV testing; </a:t>
            </a:r>
          </a:p>
          <a:p>
            <a:pPr lvl="1"/>
            <a:r>
              <a:rPr lang="en-US" dirty="0">
                <a:solidFill>
                  <a:srgbClr val="4A515B"/>
                </a:solidFill>
              </a:rPr>
              <a:t>Dispensing antiretroviral treatment for PLHIV who are clinically stable; and </a:t>
            </a:r>
          </a:p>
          <a:p>
            <a:pPr lvl="1"/>
            <a:r>
              <a:rPr lang="en-US" dirty="0">
                <a:solidFill>
                  <a:srgbClr val="4A515B"/>
                </a:solidFill>
              </a:rPr>
              <a:t>Promoting and providing Pre-Exposure Prophylaxis (PrEP) services </a:t>
            </a:r>
            <a:r>
              <a:rPr lang="en-US" dirty="0"/>
              <a:t>among key populations (KPs) including </a:t>
            </a:r>
            <a:r>
              <a:rPr lang="en-US" dirty="0">
                <a:solidFill>
                  <a:srgbClr val="4A515B"/>
                </a:solidFill>
              </a:rPr>
              <a:t>men who have sex with men, transgender women, and male and transgender sex workers in Thailand.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Population-Led Health Services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39F4CA-7B78-47B9-8595-132F497E5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2" y="1439988"/>
            <a:ext cx="9118998" cy="4981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1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84459"/>
            <a:ext cx="5706980" cy="4292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In 2018, KP lay providers provided services accounting for: </a:t>
            </a:r>
          </a:p>
          <a:p>
            <a:pPr lvl="1"/>
            <a:r>
              <a:rPr lang="en-US" dirty="0"/>
              <a:t>55% of MSM &amp;TGW tested for HIV </a:t>
            </a:r>
            <a:r>
              <a:rPr lang="en-US" dirty="0">
                <a:solidFill>
                  <a:schemeClr val="tx1"/>
                </a:solidFill>
              </a:rPr>
              <a:t>nationwide</a:t>
            </a:r>
            <a:r>
              <a:rPr lang="en-US" dirty="0"/>
              <a:t>; </a:t>
            </a:r>
          </a:p>
          <a:p>
            <a:pPr lvl="1"/>
            <a:r>
              <a:rPr lang="en-US" dirty="0"/>
              <a:t>36% of newly diagnosed HIV-positive cases; and </a:t>
            </a:r>
          </a:p>
          <a:p>
            <a:pPr lvl="1"/>
            <a:r>
              <a:rPr lang="en-US" dirty="0"/>
              <a:t>more than 50 % of Thai </a:t>
            </a:r>
            <a:r>
              <a:rPr lang="en-US" dirty="0" err="1"/>
              <a:t>PrEP</a:t>
            </a:r>
            <a:r>
              <a:rPr lang="en-US" dirty="0"/>
              <a:t> users.</a:t>
            </a:r>
          </a:p>
          <a:p>
            <a:r>
              <a:rPr lang="en-US" dirty="0"/>
              <a:t>Therefore; for KPLHS scale-up and sustainability, policy commitment must be achieved to ensure legalization and domestic financing mechanisms. 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13"/>
          <a:stretch/>
        </p:blipFill>
        <p:spPr>
          <a:xfrm>
            <a:off x="6655292" y="1017069"/>
            <a:ext cx="5056771" cy="53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84459"/>
            <a:ext cx="4918023" cy="4292504"/>
          </a:xfrm>
        </p:spPr>
        <p:txBody>
          <a:bodyPr>
            <a:normAutofit fontScale="92500"/>
          </a:bodyPr>
          <a:lstStyle/>
          <a:p>
            <a:r>
              <a:rPr lang="en-US" dirty="0"/>
              <a:t>A series of high-level policy and advocacy dialogues were held with </a:t>
            </a:r>
            <a:r>
              <a:rPr lang="en-US" dirty="0" err="1"/>
              <a:t>MoPH</a:t>
            </a:r>
            <a:r>
              <a:rPr lang="en-US" dirty="0"/>
              <a:t> stakeholders during 2017 and 2018 in order to:</a:t>
            </a:r>
          </a:p>
          <a:p>
            <a:pPr lvl="1"/>
            <a:r>
              <a:rPr lang="en-US" dirty="0"/>
              <a:t>Legalize HIV service delivery by KP lay providers;</a:t>
            </a:r>
          </a:p>
          <a:p>
            <a:pPr lvl="1"/>
            <a:r>
              <a:rPr lang="en-US" dirty="0"/>
              <a:t>Enhance capacity of KP lay providers through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/>
              <a:t> certification and accreditation system; and</a:t>
            </a:r>
          </a:p>
          <a:p>
            <a:pPr lvl="1"/>
            <a:r>
              <a:rPr lang="en-US" dirty="0"/>
              <a:t>Sustain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/>
              <a:t> KPLHS model through domestic health financing mechanism</a:t>
            </a:r>
            <a:r>
              <a:rPr lang="en-US" dirty="0">
                <a:solidFill>
                  <a:schemeClr val="tx1"/>
                </a:solidFill>
              </a:rPr>
              <a:t>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2" b="5753"/>
          <a:stretch/>
        </p:blipFill>
        <p:spPr>
          <a:xfrm>
            <a:off x="5973019" y="0"/>
            <a:ext cx="6218981" cy="63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6789"/>
            <a:ext cx="10824411" cy="954792"/>
          </a:xfrm>
        </p:spPr>
        <p:txBody>
          <a:bodyPr>
            <a:normAutofit fontScale="90000"/>
          </a:bodyPr>
          <a:lstStyle/>
          <a:p>
            <a:r>
              <a:rPr lang="en-US" dirty="0"/>
              <a:t>Legalizing KP lay providers who deliver HIV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211"/>
            <a:ext cx="10515600" cy="4572752"/>
          </a:xfrm>
        </p:spPr>
        <p:txBody>
          <a:bodyPr>
            <a:normAutofit/>
          </a:bodyPr>
          <a:lstStyle/>
          <a:p>
            <a:r>
              <a:rPr lang="en-US" dirty="0"/>
              <a:t>With strong leadership of the minister of public health, three ministerial regulations were signed on June 6</a:t>
            </a:r>
            <a:r>
              <a:rPr lang="en-US" baseline="30000" dirty="0"/>
              <a:t>th</a:t>
            </a:r>
            <a:r>
              <a:rPr lang="en-US" dirty="0"/>
              <a:t>, 2019 and announced in the government gazette on June 18</a:t>
            </a:r>
            <a:r>
              <a:rPr lang="en-US" baseline="30000" dirty="0"/>
              <a:t>th</a:t>
            </a:r>
            <a:r>
              <a:rPr lang="en-US" dirty="0"/>
              <a:t>, 2019.</a:t>
            </a:r>
          </a:p>
          <a:p>
            <a:r>
              <a:rPr lang="en-US" dirty="0"/>
              <a:t>These regulations legalize the delivery of HIV services by KP lay providers under the supervision of health professional councils:</a:t>
            </a:r>
          </a:p>
          <a:p>
            <a:pPr lvl="1"/>
            <a:r>
              <a:rPr lang="en-US" dirty="0"/>
              <a:t>Finger prick blood collection and HIV testing; </a:t>
            </a:r>
          </a:p>
          <a:p>
            <a:pPr lvl="1"/>
            <a:r>
              <a:rPr lang="en-US" dirty="0"/>
              <a:t>Sample collection for STI rapid testing; </a:t>
            </a:r>
          </a:p>
          <a:p>
            <a:pPr lvl="1"/>
            <a:r>
              <a:rPr lang="en-US" dirty="0" err="1"/>
              <a:t>PrEP</a:t>
            </a:r>
            <a:r>
              <a:rPr lang="en-US" dirty="0"/>
              <a:t> and ARV dispensing; and </a:t>
            </a:r>
          </a:p>
          <a:p>
            <a:pPr lvl="1"/>
            <a:r>
              <a:rPr lang="en-US" dirty="0"/>
              <a:t>STI screening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30141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USAID Community Partnership Project closely collaborated with the Bureau of AIDS, TB and STIs to establish a training and certification platform and facilitated regulatory reform to allow KP lay providers to deliver high-quality HIV and sexually transmitted infection services.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By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June 30</a:t>
            </a:r>
            <a:r>
              <a:rPr lang="en-US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2019, 126 KP lay providers from 9 community based-organizations (CBOs) received training; HIV basic knowledge, counseling and testing,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PrEP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and ARV dispensing; </a:t>
            </a:r>
          </a:p>
          <a:p>
            <a:pPr lvl="1"/>
            <a:r>
              <a:rPr lang="en-US" dirty="0"/>
              <a:t>70% of those who passed the training course are </a:t>
            </a:r>
            <a:r>
              <a:rPr lang="en-US" dirty="0" smtClean="0"/>
              <a:t>serving clients </a:t>
            </a:r>
            <a:r>
              <a:rPr lang="en-US" dirty="0"/>
              <a:t>as part of a  practicum </a:t>
            </a:r>
            <a:r>
              <a:rPr lang="en-US" dirty="0" smtClean="0"/>
              <a:t>process.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final certification </a:t>
            </a:r>
            <a:r>
              <a:rPr lang="en-US" dirty="0" smtClean="0"/>
              <a:t>assessment </a:t>
            </a:r>
            <a:r>
              <a:rPr lang="en-US" dirty="0"/>
              <a:t>for those who complete serving clients as part of a  practicum </a:t>
            </a:r>
            <a:r>
              <a:rPr lang="en-US" dirty="0" smtClean="0"/>
              <a:t>process will be conducted by </a:t>
            </a:r>
            <a:r>
              <a:rPr lang="en-US" dirty="0"/>
              <a:t>The USAID Community Partnership </a:t>
            </a:r>
            <a:r>
              <a:rPr lang="en-US" dirty="0" smtClean="0"/>
              <a:t>Project. 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84814"/>
            <a:ext cx="11213892" cy="1599645"/>
          </a:xfrm>
        </p:spPr>
        <p:txBody>
          <a:bodyPr>
            <a:normAutofit fontScale="90000"/>
          </a:bodyPr>
          <a:lstStyle/>
          <a:p>
            <a:r>
              <a:rPr lang="en-US" dirty="0"/>
              <a:t>Enhancing capacity of KP lay providers through a certification and accreditation system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5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Previously, CBOs could not receive direct funding from the National Health Security Office (NHSO) because they could not legally provide services and there were questions on service quality.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Thai Red Cross AIDS Research Centre and CBOs, supported by LINKAGES Thailand and USAID Community Partnership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Project,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provided feasibility, impact, and health economic data </a:t>
            </a:r>
            <a:r>
              <a:rPr lang="en-US" dirty="0"/>
              <a:t>on HIV services provided by CBOs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to assist policy decisions.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Under the leadership of minister of public health, NHSO has identified five critical steps for CBOs to register as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  HIV testing </a:t>
            </a:r>
            <a:r>
              <a:rPr lang="en-US" dirty="0" smtClean="0"/>
              <a:t>service center under Universal Health Coverage scheme.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This implies that a registered CBO would receive direct funding from the NHSO, leading to sustainability of the KPLHS model.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81084" cy="954792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Sustaining the KPLHS model through domestic health financing mechanisms</a:t>
            </a:r>
          </a:p>
        </p:txBody>
      </p:sp>
    </p:spTree>
    <p:extLst>
      <p:ext uri="{BB962C8B-B14F-4D97-AF65-F5344CB8AC3E}">
        <p14:creationId xmlns:p14="http://schemas.microsoft.com/office/powerpoint/2010/main" val="672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Five requirement steps for CBOs to register as a node under NHSO scheme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r="15105"/>
          <a:stretch/>
        </p:blipFill>
        <p:spPr>
          <a:xfrm>
            <a:off x="5220183" y="2009394"/>
            <a:ext cx="6418161" cy="4122802"/>
          </a:xfrm>
          <a:prstGeom prst="rect">
            <a:avLst/>
          </a:prstGeom>
          <a:noFill/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1" y="1674149"/>
            <a:ext cx="5179419" cy="4793293"/>
          </a:xfrm>
        </p:spPr>
      </p:pic>
    </p:spTree>
    <p:extLst>
      <p:ext uri="{BB962C8B-B14F-4D97-AF65-F5344CB8AC3E}">
        <p14:creationId xmlns:p14="http://schemas.microsoft.com/office/powerpoint/2010/main" val="16579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EVENTION">
      <a:dk1>
        <a:srgbClr val="4A515B"/>
      </a:dk1>
      <a:lt1>
        <a:sysClr val="window" lastClr="FFFFFF"/>
      </a:lt1>
      <a:dk2>
        <a:srgbClr val="4A515B"/>
      </a:dk2>
      <a:lt2>
        <a:srgbClr val="E7E6E6"/>
      </a:lt2>
      <a:accent1>
        <a:srgbClr val="DE2C28"/>
      </a:accent1>
      <a:accent2>
        <a:srgbClr val="79CED6"/>
      </a:accent2>
      <a:accent3>
        <a:srgbClr val="757070"/>
      </a:accent3>
      <a:accent4>
        <a:srgbClr val="00B6D2"/>
      </a:accent4>
      <a:accent5>
        <a:srgbClr val="4A515B"/>
      </a:accent5>
      <a:accent6>
        <a:srgbClr val="F26522"/>
      </a:accent6>
      <a:hlink>
        <a:srgbClr val="F26522"/>
      </a:hlink>
      <a:folHlink>
        <a:srgbClr val="2FC1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872</Words>
  <Application>Microsoft Office PowerPoint</Application>
  <PresentationFormat>Widescreen</PresentationFormat>
  <Paragraphs>74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Office Theme</vt:lpstr>
      <vt:lpstr>A pathway to policy commitment for sustainability of a key population-led health services model in Thailand</vt:lpstr>
      <vt:lpstr>Background: </vt:lpstr>
      <vt:lpstr>Key Population-Led Health Services model</vt:lpstr>
      <vt:lpstr>Background:</vt:lpstr>
      <vt:lpstr>Method:</vt:lpstr>
      <vt:lpstr>Legalizing KP lay providers who deliver HIV services</vt:lpstr>
      <vt:lpstr>Enhancing capacity of KP lay providers through a certification and accreditation system  </vt:lpstr>
      <vt:lpstr>Sustaining the KPLHS model through domestic health financing mechanisms</vt:lpstr>
      <vt:lpstr>Five requirement steps for CBOs to register as a node under NHSO scheme</vt:lpstr>
      <vt:lpstr>Promising practices: Thailand</vt:lpstr>
      <vt:lpstr>Conclusion: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Kung</dc:creator>
  <cp:lastModifiedBy>Rattakittvijun Na Nakorn, Panus</cp:lastModifiedBy>
  <cp:revision>71</cp:revision>
  <dcterms:created xsi:type="dcterms:W3CDTF">2019-03-11T14:42:13Z</dcterms:created>
  <dcterms:modified xsi:type="dcterms:W3CDTF">2019-07-21T23:32:05Z</dcterms:modified>
</cp:coreProperties>
</file>